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Bookman Old Style" panose="02050604050505020204" pitchFamily="18"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Comic Sans MS" panose="030F0702030302020204" pitchFamily="66" charset="0"/>
      <p:regular r:id="rId21"/>
      <p:bold r:id="rId22"/>
      <p:italic r:id="rId23"/>
      <p:boldItalic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ce8567db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ce8567d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a7626e782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a7626e78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cb36061e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cb36061e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a7626e78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a7626e78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6f73a04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a7626e78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a7626e78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cb36061e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cb36061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73a04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kaggle.com/sid321axn/heart-statlog-cleveland-hungary-fina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98850" y="0"/>
            <a:ext cx="8899200" cy="3966000"/>
          </a:xfrm>
          <a:prstGeom prst="rect">
            <a:avLst/>
          </a:prstGeom>
        </p:spPr>
        <p:txBody>
          <a:bodyPr spcFirstLastPara="1" wrap="square" lIns="91425" tIns="91425" rIns="91425" bIns="91425" anchor="b" anchorCtr="0">
            <a:noAutofit/>
          </a:bodyPr>
          <a:lstStyle/>
          <a:p>
            <a:pPr marL="0" lvl="0" indent="0" algn="l" rtl="0">
              <a:lnSpc>
                <a:spcPct val="115000"/>
              </a:lnSpc>
              <a:spcBef>
                <a:spcPts val="2400"/>
              </a:spcBef>
              <a:spcAft>
                <a:spcPts val="0"/>
              </a:spcAft>
              <a:buNone/>
            </a:pPr>
            <a:r>
              <a:rPr lang="en" b="1" dirty="0">
                <a:solidFill>
                  <a:srgbClr val="FFFFFF"/>
                </a:solidFill>
                <a:latin typeface="Arial"/>
                <a:ea typeface="Arial"/>
                <a:cs typeface="Arial"/>
                <a:sym typeface="Arial"/>
              </a:rPr>
              <a:t>    </a:t>
            </a:r>
            <a:r>
              <a:rPr lang="en" b="1" dirty="0">
                <a:solidFill>
                  <a:srgbClr val="FF0000"/>
                </a:solidFill>
              </a:rPr>
              <a:t>Diagnosing Heart Disease</a:t>
            </a:r>
            <a:endParaRPr b="1" dirty="0">
              <a:solidFill>
                <a:srgbClr val="FF0000"/>
              </a:solidFill>
            </a:endParaRPr>
          </a:p>
          <a:p>
            <a:pPr marL="0" lvl="0" indent="0" algn="l" rtl="0">
              <a:lnSpc>
                <a:spcPct val="115000"/>
              </a:lnSpc>
              <a:spcBef>
                <a:spcPts val="1800"/>
              </a:spcBef>
              <a:spcAft>
                <a:spcPts val="0"/>
              </a:spcAft>
              <a:buNone/>
            </a:pPr>
            <a:r>
              <a:rPr lang="en" sz="2200" b="1" dirty="0">
                <a:solidFill>
                  <a:srgbClr val="FFFFFF"/>
                </a:solidFill>
                <a:latin typeface="Arial"/>
                <a:ea typeface="Arial"/>
                <a:cs typeface="Arial"/>
                <a:sym typeface="Arial"/>
              </a:rPr>
              <a:t>                </a:t>
            </a:r>
            <a:r>
              <a:rPr lang="en" sz="2200" dirty="0">
                <a:solidFill>
                  <a:srgbClr val="FFFFFF"/>
                </a:solidFill>
              </a:rPr>
              <a:t>Using Supervised ML Classification Techniques </a:t>
            </a:r>
            <a:r>
              <a:rPr lang="en" sz="2200" dirty="0">
                <a:solidFill>
                  <a:srgbClr val="FFFFFF"/>
                </a:solidFill>
                <a:latin typeface="Arial"/>
                <a:ea typeface="Arial"/>
                <a:cs typeface="Arial"/>
                <a:sym typeface="Arial"/>
              </a:rPr>
              <a:t> </a:t>
            </a:r>
            <a:br>
              <a:rPr lang="en" sz="2200" b="1" dirty="0">
                <a:solidFill>
                  <a:srgbClr val="FFFFFF"/>
                </a:solidFill>
                <a:latin typeface="Calibri"/>
                <a:ea typeface="Calibri"/>
                <a:cs typeface="Calibri"/>
                <a:sym typeface="Calibri"/>
              </a:rPr>
            </a:br>
            <a:r>
              <a:rPr lang="en" sz="2200" b="1" dirty="0">
                <a:solidFill>
                  <a:srgbClr val="FFFFFF"/>
                </a:solidFill>
                <a:latin typeface="Calibri"/>
                <a:ea typeface="Calibri"/>
                <a:cs typeface="Calibri"/>
                <a:sym typeface="Calibri"/>
              </a:rPr>
              <a:t>                                           </a:t>
            </a:r>
            <a:r>
              <a:rPr lang="en" sz="2400" b="1" dirty="0">
                <a:solidFill>
                  <a:srgbClr val="FFFFFF"/>
                </a:solidFill>
                <a:latin typeface="Calibri"/>
                <a:ea typeface="Calibri"/>
                <a:cs typeface="Calibri"/>
                <a:sym typeface="Calibri"/>
              </a:rPr>
              <a:t>____________________ </a:t>
            </a:r>
            <a:r>
              <a:rPr lang="en" sz="2200" b="1" dirty="0">
                <a:solidFill>
                  <a:srgbClr val="FFFFFF"/>
                </a:solidFill>
                <a:latin typeface="Calibri"/>
                <a:ea typeface="Calibri"/>
                <a:cs typeface="Calibri"/>
                <a:sym typeface="Calibri"/>
              </a:rPr>
              <a:t> </a:t>
            </a:r>
            <a:endParaRPr sz="2200" b="1" dirty="0">
              <a:solidFill>
                <a:srgbClr val="FFFFFF"/>
              </a:solidFill>
              <a:latin typeface="Calibri"/>
              <a:ea typeface="Calibri"/>
              <a:cs typeface="Calibri"/>
              <a:sym typeface="Calibri"/>
            </a:endParaRPr>
          </a:p>
          <a:p>
            <a:pPr marL="0" lvl="0" indent="0" algn="l" rtl="0">
              <a:lnSpc>
                <a:spcPct val="115000"/>
              </a:lnSpc>
              <a:spcBef>
                <a:spcPts val="1800"/>
              </a:spcBef>
              <a:spcAft>
                <a:spcPts val="400"/>
              </a:spcAft>
              <a:buNone/>
            </a:pPr>
            <a:r>
              <a:rPr lang="en" sz="2200" b="1" dirty="0">
                <a:solidFill>
                  <a:srgbClr val="FFFFFF"/>
                </a:solidFill>
                <a:latin typeface="Calibri"/>
                <a:ea typeface="Calibri"/>
                <a:cs typeface="Calibri"/>
                <a:sym typeface="Calibri"/>
              </a:rPr>
              <a:t>                               </a:t>
            </a:r>
            <a:r>
              <a:rPr lang="en" sz="2000" dirty="0"/>
              <a:t>                                                      </a:t>
            </a:r>
            <a:r>
              <a:rPr lang="en" sz="800" dirty="0">
                <a:latin typeface="Comic Sans MS"/>
                <a:ea typeface="Comic Sans MS"/>
                <a:cs typeface="Comic Sans MS"/>
                <a:sym typeface="Comic Sans MS"/>
              </a:rPr>
              <a:t>     </a:t>
            </a:r>
            <a:br>
              <a:rPr lang="en" sz="800" dirty="0">
                <a:latin typeface="Comic Sans MS"/>
                <a:ea typeface="Comic Sans MS"/>
                <a:cs typeface="Comic Sans MS"/>
                <a:sym typeface="Comic Sans MS"/>
              </a:rPr>
            </a:br>
            <a:r>
              <a:rPr lang="en" sz="800" dirty="0">
                <a:latin typeface="Comic Sans MS"/>
                <a:ea typeface="Comic Sans MS"/>
                <a:cs typeface="Comic Sans MS"/>
                <a:sym typeface="Comic Sans MS"/>
              </a:rPr>
              <a:t>                                                                                                               </a:t>
            </a:r>
            <a:r>
              <a:rPr lang="en" sz="2000" dirty="0">
                <a:latin typeface="Roboto" panose="020B0604020202020204" charset="0"/>
                <a:ea typeface="Roboto" panose="020B0604020202020204" charset="0"/>
                <a:cs typeface="Comic Sans MS"/>
                <a:sym typeface="Comic Sans MS"/>
              </a:rPr>
              <a:t>Soheila Rahmani</a:t>
            </a:r>
            <a:endParaRPr sz="2000" dirty="0">
              <a:latin typeface="Roboto" panose="020B0604020202020204" charset="0"/>
              <a:ea typeface="Roboto" panose="020B0604020202020204" charset="0"/>
              <a:cs typeface="Comic Sans MS"/>
              <a:sym typeface="Comic Sans MS"/>
            </a:endParaRPr>
          </a:p>
        </p:txBody>
      </p:sp>
      <p:pic>
        <p:nvPicPr>
          <p:cNvPr id="16" name="Audio 15">
            <a:hlinkClick r:id="" action="ppaction://media"/>
            <a:extLst>
              <a:ext uri="{FF2B5EF4-FFF2-40B4-BE49-F238E27FC236}">
                <a16:creationId xmlns:a16="http://schemas.microsoft.com/office/drawing/2014/main" id="{5100EFA4-B5F6-4DB5-8632-B0B6153B21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709"/>
    </mc:Choice>
    <mc:Fallback xmlns="">
      <p:transition spd="slow" advTm="22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471900" y="387925"/>
            <a:ext cx="6766200" cy="7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0000"/>
                </a:solidFill>
              </a:rPr>
              <a:t>Conclusion</a:t>
            </a:r>
            <a:endParaRPr b="1" dirty="0">
              <a:solidFill>
                <a:srgbClr val="FF0000"/>
              </a:solidFill>
            </a:endParaRPr>
          </a:p>
        </p:txBody>
      </p:sp>
      <p:sp>
        <p:nvSpPr>
          <p:cNvPr id="145" name="Google Shape;145;p22"/>
          <p:cNvSpPr txBox="1">
            <a:spLocks noGrp="1"/>
          </p:cNvSpPr>
          <p:nvPr>
            <p:ph type="body" idx="1"/>
          </p:nvPr>
        </p:nvSpPr>
        <p:spPr>
          <a:xfrm>
            <a:off x="471901" y="2034275"/>
            <a:ext cx="8299960" cy="26121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333333"/>
                </a:solidFill>
                <a:highlight>
                  <a:srgbClr val="FFFFFF"/>
                </a:highlight>
                <a:latin typeface="Roboto" panose="020B0604020202020204" charset="0"/>
                <a:ea typeface="Roboto" panose="020B0604020202020204" charset="0"/>
                <a:cs typeface="Arial"/>
                <a:sym typeface="Arial"/>
              </a:rPr>
              <a:t>Based on the results of this study, it was found that the highest risk of heart diseases falls under the age range 58 and younger and more likely in men than women.</a:t>
            </a:r>
          </a:p>
          <a:p>
            <a:pPr marL="0" lvl="0" indent="0" algn="l" rtl="0">
              <a:spcBef>
                <a:spcPts val="0"/>
              </a:spcBef>
              <a:spcAft>
                <a:spcPts val="0"/>
              </a:spcAft>
              <a:buNone/>
            </a:pPr>
            <a:r>
              <a:rPr lang="en-US" sz="1600" dirty="0">
                <a:solidFill>
                  <a:srgbClr val="333333"/>
                </a:solidFill>
                <a:highlight>
                  <a:srgbClr val="FFFFFF"/>
                </a:highlight>
                <a:latin typeface="Roboto" panose="020B0604020202020204" charset="0"/>
                <a:ea typeface="Roboto" panose="020B0604020202020204" charset="0"/>
                <a:cs typeface="Arial"/>
                <a:sym typeface="Arial"/>
              </a:rPr>
              <a:t>By comparing the performances of the models we are able to see that Random Forest Classifier, with 89%, has the highest accuracy than the other two.</a:t>
            </a:r>
          </a:p>
          <a:p>
            <a:pPr marL="0" lvl="0" indent="0" algn="l" rtl="0">
              <a:spcBef>
                <a:spcPts val="0"/>
              </a:spcBef>
              <a:spcAft>
                <a:spcPts val="0"/>
              </a:spcAft>
              <a:buNone/>
            </a:pPr>
            <a:endParaRPr lang="en-US" sz="1600" dirty="0">
              <a:solidFill>
                <a:srgbClr val="333333"/>
              </a:solidFill>
              <a:highlight>
                <a:srgbClr val="FFFFFF"/>
              </a:highlight>
              <a:latin typeface="Roboto" panose="020B0604020202020204" charset="0"/>
              <a:ea typeface="Roboto" panose="020B0604020202020204" charset="0"/>
              <a:cs typeface="Arial"/>
              <a:sym typeface="Arial"/>
            </a:endParaRPr>
          </a:p>
          <a:p>
            <a:pPr marL="0" lvl="0" indent="0" algn="l" rtl="0">
              <a:spcBef>
                <a:spcPts val="0"/>
              </a:spcBef>
              <a:spcAft>
                <a:spcPts val="0"/>
              </a:spcAft>
              <a:buNone/>
            </a:pPr>
            <a:r>
              <a:rPr lang="en-US" sz="1600" dirty="0">
                <a:solidFill>
                  <a:srgbClr val="333333"/>
                </a:solidFill>
                <a:highlight>
                  <a:srgbClr val="FFFFFF"/>
                </a:highlight>
                <a:latin typeface="Roboto" panose="020B0604020202020204" charset="0"/>
                <a:ea typeface="Roboto" panose="020B0604020202020204" charset="0"/>
                <a:cs typeface="Arial"/>
                <a:sym typeface="Arial"/>
              </a:rPr>
              <a:t>For the next study, I would like to research more about other risk factors that may cause heart disease, to contribute as adding factors to the dataset. I am also looking into finding other Machine Learning techniques with more accuracy which may help to improve the prediction results.</a:t>
            </a:r>
          </a:p>
          <a:p>
            <a:pPr marL="0" lvl="0" indent="0" algn="l" rtl="0">
              <a:spcBef>
                <a:spcPts val="0"/>
              </a:spcBef>
              <a:spcAft>
                <a:spcPts val="0"/>
              </a:spcAft>
              <a:buNone/>
            </a:pPr>
            <a:r>
              <a:rPr lang="en-US" sz="1800" dirty="0">
                <a:solidFill>
                  <a:srgbClr val="333333"/>
                </a:solidFill>
                <a:highlight>
                  <a:srgbClr val="FFFFFF"/>
                </a:highlight>
                <a:latin typeface="Roboto" panose="020B0604020202020204" charset="0"/>
                <a:ea typeface="Roboto" panose="020B0604020202020204" charset="0"/>
                <a:cs typeface="Arial"/>
                <a:sym typeface="Arial"/>
              </a:rPr>
              <a:t> </a:t>
            </a:r>
          </a:p>
        </p:txBody>
      </p:sp>
      <p:pic>
        <p:nvPicPr>
          <p:cNvPr id="146" name="Google Shape;146;p22"/>
          <p:cNvPicPr preferRelativeResize="0"/>
          <p:nvPr/>
        </p:nvPicPr>
        <p:blipFill>
          <a:blip r:embed="rId5">
            <a:alphaModFix/>
          </a:blip>
          <a:stretch>
            <a:fillRect/>
          </a:stretch>
        </p:blipFill>
        <p:spPr>
          <a:xfrm>
            <a:off x="6213085" y="0"/>
            <a:ext cx="2930915" cy="1646350"/>
          </a:xfrm>
          <a:prstGeom prst="rect">
            <a:avLst/>
          </a:prstGeom>
          <a:noFill/>
          <a:ln>
            <a:noFill/>
          </a:ln>
        </p:spPr>
      </p:pic>
      <p:pic>
        <p:nvPicPr>
          <p:cNvPr id="15" name="Audio 14">
            <a:hlinkClick r:id="" action="ppaction://media"/>
            <a:extLst>
              <a:ext uri="{FF2B5EF4-FFF2-40B4-BE49-F238E27FC236}">
                <a16:creationId xmlns:a16="http://schemas.microsoft.com/office/drawing/2014/main" id="{3F995D16-D2E4-42F3-A074-40B2AA1CB6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444"/>
    </mc:Choice>
    <mc:Fallback>
      <p:transition spd="slow" advTm="45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09925" y="738725"/>
            <a:ext cx="56832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solidFill>
                  <a:srgbClr val="FF0000"/>
                </a:solidFill>
              </a:rPr>
              <a:t>Overview</a:t>
            </a:r>
            <a:endParaRPr sz="3500" b="1" dirty="0">
              <a:solidFill>
                <a:srgbClr val="FF0000"/>
              </a:solidFill>
            </a:endParaRPr>
          </a:p>
        </p:txBody>
      </p:sp>
      <p:sp>
        <p:nvSpPr>
          <p:cNvPr id="73" name="Google Shape;73;p14"/>
          <p:cNvSpPr txBox="1">
            <a:spLocks noGrp="1"/>
          </p:cNvSpPr>
          <p:nvPr>
            <p:ph type="body" idx="1"/>
          </p:nvPr>
        </p:nvSpPr>
        <p:spPr>
          <a:xfrm>
            <a:off x="0" y="1903227"/>
            <a:ext cx="9144000" cy="3321697"/>
          </a:xfrm>
          <a:prstGeom prst="rect">
            <a:avLst/>
          </a:prstGeom>
        </p:spPr>
        <p:txBody>
          <a:bodyPr spcFirstLastPara="1" wrap="square" lIns="91425" tIns="91425" rIns="91425" bIns="91425" anchor="t" anchorCtr="0">
            <a:noAutofit/>
          </a:bodyPr>
          <a:lstStyle/>
          <a:p>
            <a:pPr marL="139700" indent="0" rtl="0" fontAlgn="base">
              <a:spcBef>
                <a:spcPts val="0"/>
              </a:spcBef>
              <a:spcAft>
                <a:spcPts val="0"/>
              </a:spcAft>
              <a:buNone/>
            </a:pPr>
            <a:r>
              <a:rPr lang="en-US" sz="1600" dirty="0">
                <a:solidFill>
                  <a:srgbClr val="000000"/>
                </a:solidFill>
              </a:rPr>
              <a:t>According to the Centers for Disease Control and Prevention (CDC), </a:t>
            </a:r>
            <a:r>
              <a:rPr lang="en-US" sz="1600" b="0" i="0" u="none" strike="noStrike" dirty="0">
                <a:solidFill>
                  <a:srgbClr val="292929"/>
                </a:solidFill>
                <a:effectLst/>
                <a:latin typeface="Arial" panose="020B0604020202020204" pitchFamily="34" charset="0"/>
              </a:rPr>
              <a:t>Heart disease is the leading cause of death for men, women, and people of most racial and ethnic groups in the United States.</a:t>
            </a:r>
            <a:r>
              <a:rPr lang="en-US" sz="1600" dirty="0">
                <a:solidFill>
                  <a:srgbClr val="292929"/>
                </a:solidFill>
                <a:latin typeface="Arial" panose="020B0604020202020204" pitchFamily="34" charset="0"/>
              </a:rPr>
              <a:t> </a:t>
            </a:r>
            <a:r>
              <a:rPr lang="en-US" sz="1600" b="0" i="0" u="none" strike="noStrike" dirty="0">
                <a:solidFill>
                  <a:srgbClr val="292929"/>
                </a:solidFill>
                <a:effectLst/>
                <a:latin typeface="Arial" panose="020B0604020202020204" pitchFamily="34" charset="0"/>
              </a:rPr>
              <a:t>One person dies every 36 seconds in the United States from cardiovascular disease. About 655,000 Americans die from heart disease each year—that’s 1 in every 4 deaths. Heart disease costs the United States about $219 billion each year from 2014 to 2015. This includes the cost of health care services, medicines, and lost productivity due to death.</a:t>
            </a:r>
          </a:p>
          <a:p>
            <a:pPr marL="0" lvl="0" indent="0" algn="l" rtl="0">
              <a:spcBef>
                <a:spcPts val="2400"/>
              </a:spcBef>
              <a:spcAft>
                <a:spcPts val="0"/>
              </a:spcAft>
              <a:buNone/>
            </a:pPr>
            <a:r>
              <a:rPr lang="en" sz="1100" dirty="0">
                <a:solidFill>
                  <a:srgbClr val="3F3F3F"/>
                </a:solidFill>
                <a:latin typeface="Bookman Old Style"/>
                <a:ea typeface="Bookman Old Style"/>
                <a:cs typeface="Bookman Old Style"/>
                <a:sym typeface="Bookman Old Style"/>
              </a:rPr>
              <a:t>   </a:t>
            </a:r>
            <a:r>
              <a:rPr lang="en" sz="1600" b="1" dirty="0">
                <a:solidFill>
                  <a:srgbClr val="3F3F3F"/>
                </a:solidFill>
                <a:latin typeface="Bookman Old Style"/>
                <a:ea typeface="Bookman Old Style"/>
                <a:cs typeface="Bookman Old Style"/>
                <a:sym typeface="Bookman Old Style"/>
              </a:rPr>
              <a:t>Goal : </a:t>
            </a:r>
            <a:r>
              <a:rPr lang="en-US" sz="1600" dirty="0">
                <a:solidFill>
                  <a:srgbClr val="3F3F3F"/>
                </a:solidFill>
                <a:latin typeface="Roboto" panose="020B0604020202020204" charset="0"/>
                <a:ea typeface="Roboto" panose="020B0604020202020204" charset="0"/>
                <a:cs typeface="Bookman Old Style"/>
                <a:sym typeface="Bookman Old Style"/>
              </a:rPr>
              <a:t> Classifying whether a person is suffering from heart disease or not, applying 3 common </a:t>
            </a:r>
            <a:br>
              <a:rPr lang="en-US" sz="1600" dirty="0">
                <a:solidFill>
                  <a:srgbClr val="3F3F3F"/>
                </a:solidFill>
                <a:latin typeface="Roboto" panose="020B0604020202020204" charset="0"/>
                <a:ea typeface="Roboto" panose="020B0604020202020204" charset="0"/>
                <a:cs typeface="Bookman Old Style"/>
                <a:sym typeface="Bookman Old Style"/>
              </a:rPr>
            </a:br>
            <a:r>
              <a:rPr lang="en-US" sz="1600" dirty="0">
                <a:solidFill>
                  <a:srgbClr val="3F3F3F"/>
                </a:solidFill>
                <a:latin typeface="Roboto" panose="020B0604020202020204" charset="0"/>
                <a:ea typeface="Roboto" panose="020B0604020202020204" charset="0"/>
                <a:cs typeface="Bookman Old Style"/>
                <a:sym typeface="Bookman Old Style"/>
              </a:rPr>
              <a:t>                 Machine Learning  techniques, Logistic Regression, Random Forest Classifier, K-Nearest</a:t>
            </a:r>
            <a:br>
              <a:rPr lang="en-US" sz="1600" dirty="0">
                <a:solidFill>
                  <a:srgbClr val="3F3F3F"/>
                </a:solidFill>
                <a:latin typeface="Roboto" panose="020B0604020202020204" charset="0"/>
                <a:ea typeface="Roboto" panose="020B0604020202020204" charset="0"/>
                <a:cs typeface="Bookman Old Style"/>
                <a:sym typeface="Bookman Old Style"/>
              </a:rPr>
            </a:br>
            <a:r>
              <a:rPr lang="en-US" sz="1600" dirty="0">
                <a:solidFill>
                  <a:srgbClr val="3F3F3F"/>
                </a:solidFill>
                <a:latin typeface="Roboto" panose="020B0604020202020204" charset="0"/>
                <a:ea typeface="Roboto" panose="020B0604020202020204" charset="0"/>
                <a:cs typeface="Bookman Old Style"/>
                <a:sym typeface="Bookman Old Style"/>
              </a:rPr>
              <a:t>                 Neighbor Classifier.</a:t>
            </a:r>
            <a:endParaRPr sz="1600" i="1" dirty="0">
              <a:solidFill>
                <a:srgbClr val="0070C0"/>
              </a:solidFill>
              <a:latin typeface="Roboto" panose="020B0604020202020204" charset="0"/>
              <a:ea typeface="Roboto" panose="020B0604020202020204" charset="0"/>
              <a:cs typeface="Bookman Old Style"/>
              <a:sym typeface="Bookman Old Style"/>
            </a:endParaRPr>
          </a:p>
          <a:p>
            <a:pPr marL="0" lvl="0" indent="0" algn="l" rtl="0">
              <a:spcBef>
                <a:spcPts val="2400"/>
              </a:spcBef>
              <a:spcAft>
                <a:spcPts val="0"/>
              </a:spcAft>
              <a:buNone/>
            </a:pPr>
            <a:endParaRPr sz="1800" dirty="0">
              <a:solidFill>
                <a:srgbClr val="000000"/>
              </a:solidFill>
              <a:latin typeface="Arial"/>
              <a:ea typeface="Arial"/>
              <a:cs typeface="Arial"/>
              <a:sym typeface="Arial"/>
            </a:endParaRPr>
          </a:p>
          <a:p>
            <a:pPr marL="0" lvl="0" indent="0" algn="l" rtl="0">
              <a:spcBef>
                <a:spcPts val="600"/>
              </a:spcBef>
              <a:spcAft>
                <a:spcPts val="1600"/>
              </a:spcAft>
              <a:buNone/>
            </a:pPr>
            <a:endParaRPr dirty="0"/>
          </a:p>
        </p:txBody>
      </p:sp>
      <p:pic>
        <p:nvPicPr>
          <p:cNvPr id="74" name="Google Shape;74;p14"/>
          <p:cNvPicPr preferRelativeResize="0"/>
          <p:nvPr/>
        </p:nvPicPr>
        <p:blipFill>
          <a:blip r:embed="rId5">
            <a:alphaModFix/>
          </a:blip>
          <a:stretch>
            <a:fillRect/>
          </a:stretch>
        </p:blipFill>
        <p:spPr>
          <a:xfrm>
            <a:off x="6213085" y="0"/>
            <a:ext cx="2930915" cy="1646350"/>
          </a:xfrm>
          <a:prstGeom prst="rect">
            <a:avLst/>
          </a:prstGeom>
          <a:noFill/>
          <a:ln>
            <a:noFill/>
          </a:ln>
        </p:spPr>
      </p:pic>
      <p:pic>
        <p:nvPicPr>
          <p:cNvPr id="15" name="Audio 14">
            <a:hlinkClick r:id="" action="ppaction://media"/>
            <a:extLst>
              <a:ext uri="{FF2B5EF4-FFF2-40B4-BE49-F238E27FC236}">
                <a16:creationId xmlns:a16="http://schemas.microsoft.com/office/drawing/2014/main" id="{6983228D-1A56-4D85-B4F4-A562528553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061"/>
    </mc:Choice>
    <mc:Fallback xmlns="">
      <p:transition spd="slow" advTm="48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24758" y="16350"/>
            <a:ext cx="76728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2100" dirty="0"/>
              <a:t>  </a:t>
            </a:r>
            <a:r>
              <a:rPr lang="en" sz="3300" b="1" dirty="0">
                <a:solidFill>
                  <a:srgbClr val="FF0000"/>
                </a:solidFill>
              </a:rPr>
              <a:t>Dataset</a:t>
            </a:r>
            <a:endParaRPr sz="3300" b="1" dirty="0">
              <a:solidFill>
                <a:srgbClr val="FF0000"/>
              </a:solidFill>
            </a:endParaRPr>
          </a:p>
        </p:txBody>
      </p:sp>
      <p:sp>
        <p:nvSpPr>
          <p:cNvPr id="80" name="Google Shape;80;p15"/>
          <p:cNvSpPr txBox="1"/>
          <p:nvPr/>
        </p:nvSpPr>
        <p:spPr>
          <a:xfrm>
            <a:off x="-867575" y="532950"/>
            <a:ext cx="5069100" cy="46104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1200"/>
              </a:spcBef>
              <a:spcAft>
                <a:spcPts val="0"/>
              </a:spcAft>
              <a:buNone/>
            </a:pPr>
            <a:r>
              <a:rPr lang="en" sz="1200" b="1" dirty="0"/>
              <a:t>age</a:t>
            </a:r>
            <a:r>
              <a:rPr lang="en" sz="1200" dirty="0"/>
              <a:t> - age in years</a:t>
            </a:r>
            <a:br>
              <a:rPr lang="en" sz="1200" dirty="0"/>
            </a:br>
            <a:r>
              <a:rPr lang="en" sz="1200" b="1" dirty="0"/>
              <a:t>sex</a:t>
            </a:r>
            <a:r>
              <a:rPr lang="en" sz="1200" dirty="0"/>
              <a:t> - (1 = male; 0 = female)</a:t>
            </a:r>
            <a:br>
              <a:rPr lang="en" sz="1200" dirty="0"/>
            </a:br>
            <a:r>
              <a:rPr lang="en" sz="1200" b="1" dirty="0"/>
              <a:t>cp</a:t>
            </a:r>
            <a:r>
              <a:rPr lang="en" sz="1200" dirty="0"/>
              <a:t> - chest pain type</a:t>
            </a:r>
            <a:br>
              <a:rPr lang="en" sz="1200" dirty="0"/>
            </a:br>
            <a:r>
              <a:rPr lang="en" sz="1200" dirty="0"/>
              <a:t>     value1: typical angina</a:t>
            </a:r>
            <a:br>
              <a:rPr lang="en" sz="1200" dirty="0"/>
            </a:br>
            <a:r>
              <a:rPr lang="en" sz="1200" dirty="0"/>
              <a:t>     value2: atypical angina</a:t>
            </a:r>
            <a:br>
              <a:rPr lang="en" sz="1200" dirty="0"/>
            </a:br>
            <a:r>
              <a:rPr lang="en" sz="1200" dirty="0"/>
              <a:t>     value3: non-anginal pain</a:t>
            </a:r>
            <a:br>
              <a:rPr lang="en" sz="1200" dirty="0"/>
            </a:br>
            <a:r>
              <a:rPr lang="en" sz="1200" dirty="0"/>
              <a:t>     value4: asymptomatic</a:t>
            </a:r>
            <a:br>
              <a:rPr lang="en" sz="1200" dirty="0"/>
            </a:br>
            <a:r>
              <a:rPr lang="en" sz="1200" b="1" dirty="0"/>
              <a:t>trestbps</a:t>
            </a:r>
            <a:r>
              <a:rPr lang="en" sz="1200" dirty="0"/>
              <a:t> - resting blood pressure (in mm Hg on admission to the hospital)</a:t>
            </a:r>
            <a:br>
              <a:rPr lang="en" sz="1200" dirty="0"/>
            </a:br>
            <a:r>
              <a:rPr lang="en" sz="1200" b="1" dirty="0"/>
              <a:t>chol</a:t>
            </a:r>
            <a:r>
              <a:rPr lang="en" sz="1200" dirty="0"/>
              <a:t> - serum cholesterol in mg/dl</a:t>
            </a:r>
            <a:br>
              <a:rPr lang="en" sz="1200" dirty="0"/>
            </a:br>
            <a:r>
              <a:rPr lang="en" sz="1200" b="1" dirty="0"/>
              <a:t>fbs</a:t>
            </a:r>
            <a:r>
              <a:rPr lang="en" sz="1200" dirty="0"/>
              <a:t> - (fasting blood sugar &gt; 120 mg/dl) (1 = true; 0 = false)</a:t>
            </a:r>
            <a:br>
              <a:rPr lang="en" sz="1200" dirty="0"/>
            </a:br>
            <a:r>
              <a:rPr lang="en" sz="1200" b="1" dirty="0"/>
              <a:t>restecg</a:t>
            </a:r>
            <a:r>
              <a:rPr lang="en" sz="1200" dirty="0"/>
              <a:t> - resting electrocardiographic results</a:t>
            </a:r>
            <a:br>
              <a:rPr lang="en" sz="1200" dirty="0"/>
            </a:br>
            <a:r>
              <a:rPr lang="en" sz="1200" dirty="0"/>
              <a:t>     value0: normal</a:t>
            </a:r>
            <a:br>
              <a:rPr lang="en" sz="1200" dirty="0"/>
            </a:br>
            <a:r>
              <a:rPr lang="en" sz="1200" dirty="0"/>
              <a:t>     value1: having ST-T wave abnormality(T wave inversions and/or ST elevation and depression of &gt;005 mV)</a:t>
            </a:r>
            <a:br>
              <a:rPr lang="en" sz="1200" dirty="0"/>
            </a:br>
            <a:r>
              <a:rPr lang="en" sz="1200" dirty="0"/>
              <a:t>value2: showing probable or definite left ventricular hypertrophy by Estes criteria.</a:t>
            </a:r>
            <a:br>
              <a:rPr lang="en" sz="1200" dirty="0"/>
            </a:br>
            <a:endParaRPr sz="1300" dirty="0"/>
          </a:p>
          <a:p>
            <a:pPr marL="914400" lvl="0" indent="0" algn="l" rtl="0">
              <a:lnSpc>
                <a:spcPct val="115000"/>
              </a:lnSpc>
              <a:spcBef>
                <a:spcPts val="1500"/>
              </a:spcBef>
              <a:spcAft>
                <a:spcPts val="0"/>
              </a:spcAft>
              <a:buNone/>
            </a:pPr>
            <a:endParaRPr sz="1050" dirty="0">
              <a:solidFill>
                <a:srgbClr val="333333"/>
              </a:solidFill>
              <a:highlight>
                <a:srgbClr val="FFFFFF"/>
              </a:highlight>
            </a:endParaRPr>
          </a:p>
          <a:p>
            <a:pPr marL="457200" lvl="0" indent="0" algn="l" rtl="0">
              <a:lnSpc>
                <a:spcPct val="115000"/>
              </a:lnSpc>
              <a:spcBef>
                <a:spcPts val="800"/>
              </a:spcBef>
              <a:spcAft>
                <a:spcPts val="800"/>
              </a:spcAft>
              <a:buNone/>
            </a:pPr>
            <a:endParaRPr dirty="0"/>
          </a:p>
        </p:txBody>
      </p:sp>
      <p:sp>
        <p:nvSpPr>
          <p:cNvPr id="81" name="Google Shape;81;p15"/>
          <p:cNvSpPr txBox="1"/>
          <p:nvPr/>
        </p:nvSpPr>
        <p:spPr>
          <a:xfrm>
            <a:off x="4181005" y="2613380"/>
            <a:ext cx="4226400" cy="199717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500"/>
              </a:spcAft>
              <a:buNone/>
            </a:pPr>
            <a:r>
              <a:rPr lang="en" sz="1200" b="1" dirty="0"/>
              <a:t>thalach</a:t>
            </a:r>
            <a:r>
              <a:rPr lang="en" sz="1200" dirty="0"/>
              <a:t> - maximum heart rate achieved in beats per minutes(bpm)</a:t>
            </a:r>
            <a:br>
              <a:rPr lang="en" sz="1200" dirty="0"/>
            </a:br>
            <a:r>
              <a:rPr lang="en" sz="1200" b="1" dirty="0"/>
              <a:t>exang</a:t>
            </a:r>
            <a:r>
              <a:rPr lang="en" sz="1200" dirty="0"/>
              <a:t> - exercise induced angina (1 = yes; 0 = no)</a:t>
            </a:r>
            <a:br>
              <a:rPr lang="en" sz="1200" dirty="0"/>
            </a:br>
            <a:r>
              <a:rPr lang="en" sz="1200" b="1" dirty="0"/>
              <a:t>oldpeak</a:t>
            </a:r>
            <a:r>
              <a:rPr lang="en" sz="1200" dirty="0"/>
              <a:t> - ST depression induced by exercise relative to rest</a:t>
            </a:r>
            <a:br>
              <a:rPr lang="en" sz="1200" dirty="0"/>
            </a:br>
            <a:r>
              <a:rPr lang="en" sz="1200" b="1" dirty="0"/>
              <a:t>slope</a:t>
            </a:r>
            <a:r>
              <a:rPr lang="en" sz="1200" dirty="0"/>
              <a:t> - the slope of the peak exercise ST segment</a:t>
            </a:r>
            <a:br>
              <a:rPr lang="en" sz="1200" dirty="0"/>
            </a:br>
            <a:r>
              <a:rPr lang="en" sz="1200" b="1" dirty="0"/>
              <a:t>diagnosis</a:t>
            </a:r>
            <a:r>
              <a:rPr lang="en" sz="1200" dirty="0"/>
              <a:t> - have disease or not (1 = yes, 0 = </a:t>
            </a:r>
            <a:r>
              <a:rPr lang="en" sz="1300" dirty="0"/>
              <a:t>no)</a:t>
            </a:r>
            <a:endParaRPr sz="1300" dirty="0"/>
          </a:p>
        </p:txBody>
      </p:sp>
      <p:pic>
        <p:nvPicPr>
          <p:cNvPr id="83" name="Google Shape;83;p15"/>
          <p:cNvPicPr preferRelativeResize="0"/>
          <p:nvPr/>
        </p:nvPicPr>
        <p:blipFill>
          <a:blip r:embed="rId5">
            <a:alphaModFix/>
          </a:blip>
          <a:stretch>
            <a:fillRect/>
          </a:stretch>
        </p:blipFill>
        <p:spPr>
          <a:xfrm>
            <a:off x="8041933" y="0"/>
            <a:ext cx="1102067" cy="619050"/>
          </a:xfrm>
          <a:prstGeom prst="rect">
            <a:avLst/>
          </a:prstGeom>
          <a:noFill/>
          <a:ln>
            <a:noFill/>
          </a:ln>
        </p:spPr>
      </p:pic>
      <p:sp>
        <p:nvSpPr>
          <p:cNvPr id="8" name="TextBox 7">
            <a:extLst>
              <a:ext uri="{FF2B5EF4-FFF2-40B4-BE49-F238E27FC236}">
                <a16:creationId xmlns:a16="http://schemas.microsoft.com/office/drawing/2014/main" id="{5493683A-A57F-42AC-8C1F-3F0DB108B531}"/>
              </a:ext>
            </a:extLst>
          </p:cNvPr>
          <p:cNvSpPr txBox="1"/>
          <p:nvPr/>
        </p:nvSpPr>
        <p:spPr>
          <a:xfrm>
            <a:off x="3790238" y="803707"/>
            <a:ext cx="5007934" cy="1384995"/>
          </a:xfrm>
          <a:prstGeom prst="rect">
            <a:avLst/>
          </a:prstGeom>
          <a:noFill/>
        </p:spPr>
        <p:txBody>
          <a:bodyPr wrap="square">
            <a:spAutoFit/>
          </a:bodyPr>
          <a:lstStyle/>
          <a:p>
            <a:r>
              <a:rPr lang="en-US" sz="1200" dirty="0">
                <a:solidFill>
                  <a:schemeClr val="bg2"/>
                </a:solidFill>
                <a:latin typeface="Roboto" panose="020B0604020202020204" charset="0"/>
                <a:ea typeface="Roboto" panose="020B0604020202020204" charset="0"/>
              </a:rPr>
              <a:t>In this machine learning project, the dataset have been collected from</a:t>
            </a:r>
            <a:br>
              <a:rPr lang="en-US" sz="1200" dirty="0">
                <a:solidFill>
                  <a:schemeClr val="bg2"/>
                </a:solidFill>
                <a:latin typeface="Roboto" panose="020B0604020202020204" charset="0"/>
                <a:ea typeface="Roboto" panose="020B0604020202020204" charset="0"/>
              </a:rPr>
            </a:br>
            <a:r>
              <a:rPr lang="en-US" sz="1200" dirty="0">
                <a:solidFill>
                  <a:schemeClr val="bg2"/>
                </a:solidFill>
                <a:latin typeface="Roboto" panose="020B0604020202020204" charset="0"/>
                <a:ea typeface="Roboto" panose="020B0604020202020204" charset="0"/>
              </a:rPr>
              <a:t>Kaggle (</a:t>
            </a:r>
            <a:r>
              <a:rPr lang="en-US" sz="1200" dirty="0">
                <a:solidFill>
                  <a:schemeClr val="bg2"/>
                </a:solidFill>
                <a:latin typeface="Roboto" panose="020B0604020202020204" charset="0"/>
                <a:ea typeface="Roboto" panose="020B0604020202020204" charset="0"/>
                <a:hlinkClick r:id="rId6"/>
              </a:rPr>
              <a:t>https://www.kaggle.com/sid321axn/heart-statlog-cleveland-hungary-final</a:t>
            </a:r>
            <a:r>
              <a:rPr lang="en-US" sz="1200" dirty="0">
                <a:solidFill>
                  <a:schemeClr val="bg2"/>
                </a:solidFill>
                <a:latin typeface="Roboto" panose="020B0604020202020204" charset="0"/>
                <a:ea typeface="Roboto" panose="020B0604020202020204" charset="0"/>
              </a:rPr>
              <a:t>) with </a:t>
            </a:r>
            <a:r>
              <a:rPr lang="en-US" sz="1200" dirty="0">
                <a:latin typeface="Roboto" panose="020B0604020202020204" charset="0"/>
                <a:ea typeface="Roboto" panose="020B0604020202020204" charset="0"/>
              </a:rPr>
              <a:t>consisting of 1190 records of patients from US, UK, Switzerland and Hungary with 11 features and 1 target variable.</a:t>
            </a:r>
            <a:endParaRPr lang="en-US" sz="1200" dirty="0">
              <a:solidFill>
                <a:schemeClr val="bg2"/>
              </a:solidFill>
              <a:latin typeface="Roboto" panose="020B0604020202020204" charset="0"/>
              <a:ea typeface="Roboto" panose="020B0604020202020204" charset="0"/>
            </a:endParaRPr>
          </a:p>
          <a:p>
            <a:endParaRPr lang="en-US" sz="1200" dirty="0">
              <a:solidFill>
                <a:schemeClr val="bg2"/>
              </a:solidFill>
              <a:latin typeface="Roboto" panose="020B0604020202020204" charset="0"/>
              <a:ea typeface="Roboto" panose="020B0604020202020204" charset="0"/>
            </a:endParaRPr>
          </a:p>
          <a:p>
            <a:r>
              <a:rPr lang="en-US" sz="1200" dirty="0">
                <a:solidFill>
                  <a:schemeClr val="bg2"/>
                </a:solidFill>
                <a:latin typeface="Roboto" panose="020B0604020202020204" charset="0"/>
                <a:ea typeface="Roboto" panose="020B0604020202020204" charset="0"/>
              </a:rPr>
              <a:t>The classification goal is to predict whether the patient has a risk of future coronary heart disease (CHD) or not.</a:t>
            </a:r>
          </a:p>
        </p:txBody>
      </p:sp>
      <p:pic>
        <p:nvPicPr>
          <p:cNvPr id="4" name="Audio 3">
            <a:hlinkClick r:id="" action="ppaction://media"/>
            <a:extLst>
              <a:ext uri="{FF2B5EF4-FFF2-40B4-BE49-F238E27FC236}">
                <a16:creationId xmlns:a16="http://schemas.microsoft.com/office/drawing/2014/main" id="{8E9CAC55-F6C0-4EEE-9A75-7053E5ECD5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39"/>
    </mc:Choice>
    <mc:Fallback xmlns="">
      <p:transition spd="slow" advTm="38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226075" y="357800"/>
            <a:ext cx="2808000" cy="59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b="1" dirty="0">
                <a:solidFill>
                  <a:srgbClr val="FF0000"/>
                </a:solidFill>
              </a:rPr>
              <a:t>Data Visualization</a:t>
            </a:r>
            <a:endParaRPr sz="2500" b="1" dirty="0">
              <a:solidFill>
                <a:srgbClr val="FF0000"/>
              </a:solidFill>
            </a:endParaRPr>
          </a:p>
        </p:txBody>
      </p:sp>
      <p:sp>
        <p:nvSpPr>
          <p:cNvPr id="89" name="Google Shape;89;p16"/>
          <p:cNvSpPr txBox="1">
            <a:spLocks noGrp="1"/>
          </p:cNvSpPr>
          <p:nvPr>
            <p:ph type="body" idx="1"/>
          </p:nvPr>
        </p:nvSpPr>
        <p:spPr>
          <a:xfrm>
            <a:off x="371825" y="954200"/>
            <a:ext cx="26622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Percentage of Patients Haven't Heart Disease: 47.54%</a:t>
            </a:r>
            <a:endParaRPr sz="1600" dirty="0"/>
          </a:p>
          <a:p>
            <a:pPr marL="0" lvl="0" indent="0" algn="l" rtl="0">
              <a:spcBef>
                <a:spcPts val="1600"/>
              </a:spcBef>
              <a:spcAft>
                <a:spcPts val="0"/>
              </a:spcAft>
              <a:buNone/>
            </a:pPr>
            <a:r>
              <a:rPr lang="en" sz="1600" dirty="0"/>
              <a:t>Percentage of Patients Have Heart Disease: </a:t>
            </a:r>
            <a:br>
              <a:rPr lang="en" sz="1600" dirty="0"/>
            </a:br>
            <a:r>
              <a:rPr lang="en" sz="1600" dirty="0"/>
              <a:t>52.46%</a:t>
            </a:r>
            <a:endParaRPr sz="1600" dirty="0"/>
          </a:p>
          <a:p>
            <a:pPr marL="0" lvl="0" indent="0" algn="l" rtl="0">
              <a:spcBef>
                <a:spcPts val="1600"/>
              </a:spcBef>
              <a:spcAft>
                <a:spcPts val="0"/>
              </a:spcAft>
              <a:buNone/>
            </a:pPr>
            <a:r>
              <a:rPr lang="en" sz="1600" dirty="0"/>
              <a:t>Percentage of Female Patients: </a:t>
            </a:r>
            <a:br>
              <a:rPr lang="en" sz="1600" dirty="0"/>
            </a:br>
            <a:r>
              <a:rPr lang="en" sz="1600" dirty="0"/>
              <a:t>22.52%</a:t>
            </a:r>
            <a:endParaRPr sz="1600" dirty="0"/>
          </a:p>
          <a:p>
            <a:pPr marL="0" lvl="0" indent="0" algn="l" rtl="0">
              <a:spcBef>
                <a:spcPts val="1600"/>
              </a:spcBef>
              <a:spcAft>
                <a:spcPts val="0"/>
              </a:spcAft>
              <a:buNone/>
            </a:pPr>
            <a:r>
              <a:rPr lang="en" sz="1600" dirty="0"/>
              <a:t>Percentage of Male Patients:</a:t>
            </a:r>
            <a:br>
              <a:rPr lang="en" sz="1600" dirty="0"/>
            </a:br>
            <a:r>
              <a:rPr lang="en" sz="1600" dirty="0"/>
              <a:t>77.48%</a:t>
            </a:r>
            <a:endParaRPr sz="1600"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90" name="Google Shape;90;p16"/>
          <p:cNvPicPr preferRelativeResize="0"/>
          <p:nvPr/>
        </p:nvPicPr>
        <p:blipFill>
          <a:blip r:embed="rId5">
            <a:alphaModFix/>
          </a:blip>
          <a:stretch>
            <a:fillRect/>
          </a:stretch>
        </p:blipFill>
        <p:spPr>
          <a:xfrm>
            <a:off x="3766150" y="76200"/>
            <a:ext cx="4842225" cy="2495550"/>
          </a:xfrm>
          <a:prstGeom prst="rect">
            <a:avLst/>
          </a:prstGeom>
          <a:noFill/>
          <a:ln>
            <a:noFill/>
          </a:ln>
        </p:spPr>
      </p:pic>
      <p:pic>
        <p:nvPicPr>
          <p:cNvPr id="91" name="Google Shape;91;p16"/>
          <p:cNvPicPr preferRelativeResize="0"/>
          <p:nvPr/>
        </p:nvPicPr>
        <p:blipFill>
          <a:blip r:embed="rId6">
            <a:alphaModFix/>
          </a:blip>
          <a:stretch>
            <a:fillRect/>
          </a:stretch>
        </p:blipFill>
        <p:spPr>
          <a:xfrm>
            <a:off x="3766150" y="2682225"/>
            <a:ext cx="4906775" cy="2362700"/>
          </a:xfrm>
          <a:prstGeom prst="rect">
            <a:avLst/>
          </a:prstGeom>
          <a:noFill/>
          <a:ln>
            <a:noFill/>
          </a:ln>
        </p:spPr>
      </p:pic>
      <p:pic>
        <p:nvPicPr>
          <p:cNvPr id="8" name="Audio 7">
            <a:hlinkClick r:id="" action="ppaction://media"/>
            <a:extLst>
              <a:ext uri="{FF2B5EF4-FFF2-40B4-BE49-F238E27FC236}">
                <a16:creationId xmlns:a16="http://schemas.microsoft.com/office/drawing/2014/main" id="{45BBFA07-FBA1-4A68-A169-4A5ED13CA0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015"/>
    </mc:Choice>
    <mc:Fallback xmlns="">
      <p:transition spd="slow" advTm="33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9475" y="-75"/>
            <a:ext cx="9114600"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b="1" dirty="0">
                <a:solidFill>
                  <a:srgbClr val="FF0000"/>
                </a:solidFill>
              </a:rPr>
              <a:t>Data Visualization </a:t>
            </a:r>
            <a:endParaRPr b="1" dirty="0">
              <a:solidFill>
                <a:srgbClr val="FF0000"/>
              </a:solidFill>
            </a:endParaRPr>
          </a:p>
        </p:txBody>
      </p:sp>
      <p:pic>
        <p:nvPicPr>
          <p:cNvPr id="97" name="Google Shape;97;p17"/>
          <p:cNvPicPr preferRelativeResize="0"/>
          <p:nvPr/>
        </p:nvPicPr>
        <p:blipFill>
          <a:blip r:embed="rId5">
            <a:alphaModFix/>
          </a:blip>
          <a:stretch>
            <a:fillRect/>
          </a:stretch>
        </p:blipFill>
        <p:spPr>
          <a:xfrm>
            <a:off x="8041933" y="0"/>
            <a:ext cx="1102067" cy="619050"/>
          </a:xfrm>
          <a:prstGeom prst="rect">
            <a:avLst/>
          </a:prstGeom>
          <a:noFill/>
          <a:ln>
            <a:noFill/>
          </a:ln>
        </p:spPr>
      </p:pic>
      <p:pic>
        <p:nvPicPr>
          <p:cNvPr id="98" name="Google Shape;98;p17"/>
          <p:cNvPicPr preferRelativeResize="0"/>
          <p:nvPr/>
        </p:nvPicPr>
        <p:blipFill>
          <a:blip r:embed="rId6">
            <a:alphaModFix/>
          </a:blip>
          <a:stretch>
            <a:fillRect/>
          </a:stretch>
        </p:blipFill>
        <p:spPr>
          <a:xfrm>
            <a:off x="152400" y="838725"/>
            <a:ext cx="3925627" cy="1853768"/>
          </a:xfrm>
          <a:prstGeom prst="rect">
            <a:avLst/>
          </a:prstGeom>
          <a:noFill/>
          <a:ln>
            <a:noFill/>
          </a:ln>
        </p:spPr>
      </p:pic>
      <p:pic>
        <p:nvPicPr>
          <p:cNvPr id="99" name="Google Shape;99;p17"/>
          <p:cNvPicPr preferRelativeResize="0"/>
          <p:nvPr/>
        </p:nvPicPr>
        <p:blipFill>
          <a:blip r:embed="rId7">
            <a:alphaModFix/>
          </a:blip>
          <a:stretch>
            <a:fillRect/>
          </a:stretch>
        </p:blipFill>
        <p:spPr>
          <a:xfrm>
            <a:off x="4601750" y="838725"/>
            <a:ext cx="4219575" cy="1853775"/>
          </a:xfrm>
          <a:prstGeom prst="rect">
            <a:avLst/>
          </a:prstGeom>
          <a:noFill/>
          <a:ln>
            <a:noFill/>
          </a:ln>
        </p:spPr>
      </p:pic>
      <p:pic>
        <p:nvPicPr>
          <p:cNvPr id="100" name="Google Shape;100;p17"/>
          <p:cNvPicPr preferRelativeResize="0"/>
          <p:nvPr/>
        </p:nvPicPr>
        <p:blipFill>
          <a:blip r:embed="rId8">
            <a:alphaModFix/>
          </a:blip>
          <a:stretch>
            <a:fillRect/>
          </a:stretch>
        </p:blipFill>
        <p:spPr>
          <a:xfrm>
            <a:off x="92175" y="2844893"/>
            <a:ext cx="4219575" cy="1933575"/>
          </a:xfrm>
          <a:prstGeom prst="rect">
            <a:avLst/>
          </a:prstGeom>
          <a:noFill/>
          <a:ln>
            <a:noFill/>
          </a:ln>
        </p:spPr>
      </p:pic>
      <p:pic>
        <p:nvPicPr>
          <p:cNvPr id="101" name="Google Shape;101;p17"/>
          <p:cNvPicPr preferRelativeResize="0"/>
          <p:nvPr/>
        </p:nvPicPr>
        <p:blipFill>
          <a:blip r:embed="rId9">
            <a:alphaModFix/>
          </a:blip>
          <a:stretch>
            <a:fillRect/>
          </a:stretch>
        </p:blipFill>
        <p:spPr>
          <a:xfrm>
            <a:off x="4670163" y="2844893"/>
            <a:ext cx="4162425" cy="1924050"/>
          </a:xfrm>
          <a:prstGeom prst="rect">
            <a:avLst/>
          </a:prstGeom>
          <a:noFill/>
          <a:ln>
            <a:noFill/>
          </a:ln>
        </p:spPr>
      </p:pic>
      <p:pic>
        <p:nvPicPr>
          <p:cNvPr id="10" name="Audio 9">
            <a:hlinkClick r:id="" action="ppaction://media"/>
            <a:extLst>
              <a:ext uri="{FF2B5EF4-FFF2-40B4-BE49-F238E27FC236}">
                <a16:creationId xmlns:a16="http://schemas.microsoft.com/office/drawing/2014/main" id="{24A9FBE3-47CB-4555-B690-E04296C6E6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284"/>
    </mc:Choice>
    <mc:Fallback xmlns="">
      <p:transition spd="slow" advTm="16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xx%</a:t>
            </a:r>
            <a:endParaRPr/>
          </a:p>
        </p:txBody>
      </p:sp>
      <p:sp>
        <p:nvSpPr>
          <p:cNvPr id="107" name="Google Shape;107;p18"/>
          <p:cNvSpPr txBox="1">
            <a:spLocks noGrp="1"/>
          </p:cNvSpPr>
          <p:nvPr>
            <p:ph type="body" idx="1"/>
          </p:nvPr>
        </p:nvSpPr>
        <p:spPr>
          <a:xfrm>
            <a:off x="460950" y="3898350"/>
            <a:ext cx="8577900" cy="10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i="1">
                <a:solidFill>
                  <a:srgbClr val="000000"/>
                </a:solidFill>
                <a:latin typeface="Arial"/>
                <a:ea typeface="Arial"/>
                <a:cs typeface="Arial"/>
                <a:sym typeface="Arial"/>
              </a:rPr>
              <a:t>After age 58, the chance of heart disease decreases for both male and female. </a:t>
            </a:r>
            <a:r>
              <a:rPr lang="en" i="1" dirty="0">
                <a:solidFill>
                  <a:srgbClr val="000000"/>
                </a:solidFill>
                <a:latin typeface="Arial"/>
                <a:ea typeface="Arial"/>
                <a:cs typeface="Arial"/>
                <a:sym typeface="Arial"/>
              </a:rPr>
              <a:t>Age seems to have a positive correlation to the chance of heart disease.</a:t>
            </a:r>
            <a:endParaRPr sz="2500" dirty="0"/>
          </a:p>
        </p:txBody>
      </p:sp>
      <p:pic>
        <p:nvPicPr>
          <p:cNvPr id="108" name="Google Shape;108;p18"/>
          <p:cNvPicPr preferRelativeResize="0"/>
          <p:nvPr/>
        </p:nvPicPr>
        <p:blipFill>
          <a:blip r:embed="rId5">
            <a:alphaModFix/>
          </a:blip>
          <a:stretch>
            <a:fillRect/>
          </a:stretch>
        </p:blipFill>
        <p:spPr>
          <a:xfrm>
            <a:off x="460950" y="347511"/>
            <a:ext cx="7975050" cy="3282040"/>
          </a:xfrm>
          <a:prstGeom prst="rect">
            <a:avLst/>
          </a:prstGeom>
          <a:noFill/>
          <a:ln>
            <a:noFill/>
          </a:ln>
        </p:spPr>
      </p:pic>
      <p:pic>
        <p:nvPicPr>
          <p:cNvPr id="10" name="Audio 9">
            <a:hlinkClick r:id="" action="ppaction://media"/>
            <a:extLst>
              <a:ext uri="{FF2B5EF4-FFF2-40B4-BE49-F238E27FC236}">
                <a16:creationId xmlns:a16="http://schemas.microsoft.com/office/drawing/2014/main" id="{460D0979-D51A-45CC-9A6C-4D095EA39B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37"/>
    </mc:Choice>
    <mc:Fallback xmlns="">
      <p:transition spd="slow" advTm="1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226175" y="0"/>
            <a:ext cx="3236400" cy="13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solidFill>
                <a:srgbClr val="FF9900"/>
              </a:solidFill>
            </a:endParaRPr>
          </a:p>
          <a:p>
            <a:pPr marL="0" lvl="0" indent="0" algn="l" rtl="0">
              <a:spcBef>
                <a:spcPts val="0"/>
              </a:spcBef>
              <a:spcAft>
                <a:spcPts val="0"/>
              </a:spcAft>
              <a:buNone/>
            </a:pPr>
            <a:r>
              <a:rPr lang="en" sz="2300" b="1" dirty="0">
                <a:solidFill>
                  <a:srgbClr val="FF0000"/>
                </a:solidFill>
              </a:rPr>
              <a:t>Age and Max. Heart Rate Correlation with heart disease</a:t>
            </a:r>
            <a:endParaRPr sz="1600" b="1" dirty="0">
              <a:solidFill>
                <a:srgbClr val="FF0000"/>
              </a:solidFill>
            </a:endParaRPr>
          </a:p>
        </p:txBody>
      </p:sp>
      <p:sp>
        <p:nvSpPr>
          <p:cNvPr id="114" name="Google Shape;114;p19"/>
          <p:cNvSpPr txBox="1">
            <a:spLocks noGrp="1"/>
          </p:cNvSpPr>
          <p:nvPr>
            <p:ph type="body" idx="1"/>
          </p:nvPr>
        </p:nvSpPr>
        <p:spPr>
          <a:xfrm>
            <a:off x="226175" y="16382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i="1" dirty="0">
                <a:solidFill>
                  <a:srgbClr val="FFFFFF"/>
                </a:solidFill>
                <a:latin typeface="Arial"/>
                <a:ea typeface="Arial"/>
                <a:cs typeface="Arial"/>
                <a:sym typeface="Arial"/>
              </a:rPr>
              <a:t>Patients with the maximum heart rate between 80-160 and ages between 50-65 are mostly diagnosed with heart disease</a:t>
            </a:r>
            <a:r>
              <a:rPr lang="en" sz="2100" i="1" dirty="0">
                <a:solidFill>
                  <a:srgbClr val="FFFFFF"/>
                </a:solidFill>
                <a:latin typeface="Arial"/>
                <a:ea typeface="Arial"/>
                <a:cs typeface="Arial"/>
                <a:sym typeface="Arial"/>
              </a:rPr>
              <a:t>.</a:t>
            </a:r>
            <a:endParaRPr sz="2200" dirty="0">
              <a:solidFill>
                <a:srgbClr val="FFFFFF"/>
              </a:solidFill>
            </a:endParaRPr>
          </a:p>
        </p:txBody>
      </p:sp>
      <p:pic>
        <p:nvPicPr>
          <p:cNvPr id="115" name="Google Shape;115;p19"/>
          <p:cNvPicPr preferRelativeResize="0"/>
          <p:nvPr/>
        </p:nvPicPr>
        <p:blipFill>
          <a:blip r:embed="rId5">
            <a:alphaModFix/>
          </a:blip>
          <a:stretch>
            <a:fillRect/>
          </a:stretch>
        </p:blipFill>
        <p:spPr>
          <a:xfrm>
            <a:off x="3333097" y="608663"/>
            <a:ext cx="5726925" cy="3926175"/>
          </a:xfrm>
          <a:prstGeom prst="rect">
            <a:avLst/>
          </a:prstGeom>
          <a:noFill/>
          <a:ln>
            <a:noFill/>
          </a:ln>
        </p:spPr>
      </p:pic>
      <p:pic>
        <p:nvPicPr>
          <p:cNvPr id="10" name="Audio 9">
            <a:hlinkClick r:id="" action="ppaction://media"/>
            <a:extLst>
              <a:ext uri="{FF2B5EF4-FFF2-40B4-BE49-F238E27FC236}">
                <a16:creationId xmlns:a16="http://schemas.microsoft.com/office/drawing/2014/main" id="{E764F2A8-0614-4351-A233-C33A656A5B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085"/>
    </mc:Choice>
    <mc:Fallback xmlns="">
      <p:transition spd="slow" advTm="18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0" y="185900"/>
            <a:ext cx="8391000" cy="433200"/>
          </a:xfrm>
          <a:prstGeom prst="rect">
            <a:avLst/>
          </a:prstGeom>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r>
              <a:rPr lang="en" dirty="0">
                <a:solidFill>
                  <a:srgbClr val="FFFFFF"/>
                </a:solidFill>
              </a:rPr>
              <a:t>    </a:t>
            </a:r>
            <a:r>
              <a:rPr lang="en" sz="2700" b="1" dirty="0">
                <a:solidFill>
                  <a:srgbClr val="FF0000"/>
                </a:solidFill>
              </a:rPr>
              <a:t>Seaborn Correlation Heatmap</a:t>
            </a:r>
            <a:endParaRPr sz="2700" b="1" dirty="0">
              <a:solidFill>
                <a:srgbClr val="FF0000"/>
              </a:solidFill>
            </a:endParaRPr>
          </a:p>
          <a:p>
            <a:pPr marL="0" lvl="0" indent="0" algn="l" rtl="0">
              <a:spcBef>
                <a:spcPts val="400"/>
              </a:spcBef>
              <a:spcAft>
                <a:spcPts val="0"/>
              </a:spcAft>
              <a:buNone/>
            </a:pPr>
            <a:endParaRPr sz="1900" dirty="0"/>
          </a:p>
        </p:txBody>
      </p:sp>
      <p:pic>
        <p:nvPicPr>
          <p:cNvPr id="121" name="Google Shape;121;p20"/>
          <p:cNvPicPr preferRelativeResize="0"/>
          <p:nvPr/>
        </p:nvPicPr>
        <p:blipFill>
          <a:blip r:embed="rId5">
            <a:alphaModFix/>
          </a:blip>
          <a:stretch>
            <a:fillRect/>
          </a:stretch>
        </p:blipFill>
        <p:spPr>
          <a:xfrm>
            <a:off x="8041933" y="0"/>
            <a:ext cx="1102067" cy="619050"/>
          </a:xfrm>
          <a:prstGeom prst="rect">
            <a:avLst/>
          </a:prstGeom>
          <a:noFill/>
          <a:ln>
            <a:noFill/>
          </a:ln>
        </p:spPr>
      </p:pic>
      <p:sp>
        <p:nvSpPr>
          <p:cNvPr id="122" name="Google Shape;122;p20"/>
          <p:cNvSpPr txBox="1"/>
          <p:nvPr/>
        </p:nvSpPr>
        <p:spPr>
          <a:xfrm>
            <a:off x="255181" y="1265274"/>
            <a:ext cx="3226619" cy="387815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bg2"/>
                </a:solidFill>
                <a:latin typeface="Roboto" panose="020B0604020202020204" charset="0"/>
                <a:ea typeface="Roboto" panose="020B0604020202020204" charset="0"/>
                <a:cs typeface="Bookman Old Style"/>
                <a:sym typeface="Bookman Old Style"/>
              </a:rPr>
              <a:t>Slope</a:t>
            </a:r>
            <a:r>
              <a:rPr lang="en" sz="1800" dirty="0">
                <a:solidFill>
                  <a:srgbClr val="3F3F3F"/>
                </a:solidFill>
                <a:latin typeface="Roboto" panose="020B0604020202020204" charset="0"/>
                <a:ea typeface="Roboto" panose="020B0604020202020204" charset="0"/>
                <a:cs typeface="Bookman Old Style"/>
                <a:sym typeface="Bookman Old Style"/>
              </a:rPr>
              <a:t> - Highest correlation</a:t>
            </a:r>
            <a:endParaRPr sz="1800" dirty="0">
              <a:solidFill>
                <a:srgbClr val="3F3F3F"/>
              </a:solidFill>
              <a:latin typeface="Roboto" panose="020B0604020202020204" charset="0"/>
              <a:ea typeface="Roboto" panose="020B0604020202020204" charset="0"/>
              <a:cs typeface="Bookman Old Style"/>
              <a:sym typeface="Bookman Old Style"/>
            </a:endParaRPr>
          </a:p>
          <a:p>
            <a:pPr marL="0" lvl="0" indent="0" algn="l" rtl="0">
              <a:lnSpc>
                <a:spcPct val="115000"/>
              </a:lnSpc>
              <a:spcBef>
                <a:spcPts val="0"/>
              </a:spcBef>
              <a:spcAft>
                <a:spcPts val="0"/>
              </a:spcAft>
              <a:buNone/>
            </a:pPr>
            <a:r>
              <a:rPr lang="en" sz="1800" dirty="0">
                <a:solidFill>
                  <a:schemeClr val="bg2"/>
                </a:solidFill>
                <a:latin typeface="Roboto" panose="020B0604020202020204" charset="0"/>
                <a:ea typeface="Roboto" panose="020B0604020202020204" charset="0"/>
                <a:cs typeface="Bookman Old Style"/>
                <a:sym typeface="Bookman Old Style"/>
              </a:rPr>
              <a:t>51%</a:t>
            </a:r>
          </a:p>
          <a:p>
            <a:pPr marL="0" lvl="0" indent="0" algn="l" rtl="0">
              <a:lnSpc>
                <a:spcPct val="115000"/>
              </a:lnSpc>
              <a:spcBef>
                <a:spcPts val="0"/>
              </a:spcBef>
              <a:spcAft>
                <a:spcPts val="0"/>
              </a:spcAft>
              <a:buNone/>
            </a:pPr>
            <a:endParaRPr lang="en" sz="1800" b="1" dirty="0">
              <a:solidFill>
                <a:schemeClr val="bg2"/>
              </a:solidFill>
              <a:latin typeface="Roboto" panose="020B0604020202020204" charset="0"/>
              <a:ea typeface="Roboto" panose="020B0604020202020204" charset="0"/>
              <a:cs typeface="Bookman Old Style"/>
              <a:sym typeface="Bookman Old Style"/>
            </a:endParaRPr>
          </a:p>
          <a:p>
            <a:pPr marL="0" lvl="0" indent="0" algn="l" rtl="0">
              <a:lnSpc>
                <a:spcPct val="115000"/>
              </a:lnSpc>
              <a:spcBef>
                <a:spcPts val="0"/>
              </a:spcBef>
              <a:spcAft>
                <a:spcPts val="0"/>
              </a:spcAft>
              <a:buNone/>
            </a:pPr>
            <a:r>
              <a:rPr lang="en" sz="1800" b="1" dirty="0">
                <a:solidFill>
                  <a:schemeClr val="bg2"/>
                </a:solidFill>
                <a:latin typeface="Roboto" panose="020B0604020202020204" charset="0"/>
                <a:ea typeface="Roboto" panose="020B0604020202020204" charset="0"/>
                <a:cs typeface="Bookman Old Style"/>
                <a:sym typeface="Bookman Old Style"/>
              </a:rPr>
              <a:t>Exang</a:t>
            </a:r>
            <a:r>
              <a:rPr lang="en" sz="1800" dirty="0">
                <a:latin typeface="Roboto" panose="020B0604020202020204" charset="0"/>
                <a:ea typeface="Roboto" panose="020B0604020202020204" charset="0"/>
                <a:cs typeface="Bookman Old Style"/>
                <a:sym typeface="Bookman Old Style"/>
              </a:rPr>
              <a:t> -</a:t>
            </a:r>
            <a:r>
              <a:rPr lang="en" sz="1800" dirty="0">
                <a:solidFill>
                  <a:srgbClr val="3F3F3F"/>
                </a:solidFill>
                <a:latin typeface="Roboto" panose="020B0604020202020204" charset="0"/>
                <a:ea typeface="Roboto" panose="020B0604020202020204" charset="0"/>
                <a:cs typeface="Bookman Old Style"/>
                <a:sym typeface="Bookman Old Style"/>
              </a:rPr>
              <a:t> Second highest correlation</a:t>
            </a:r>
          </a:p>
          <a:p>
            <a:pPr marL="0" lvl="0" indent="0" algn="l" rtl="0">
              <a:lnSpc>
                <a:spcPct val="115000"/>
              </a:lnSpc>
              <a:spcBef>
                <a:spcPts val="0"/>
              </a:spcBef>
              <a:spcAft>
                <a:spcPts val="0"/>
              </a:spcAft>
              <a:buNone/>
            </a:pPr>
            <a:r>
              <a:rPr lang="en" sz="1800" dirty="0">
                <a:solidFill>
                  <a:srgbClr val="3F3F3F"/>
                </a:solidFill>
                <a:latin typeface="Roboto" panose="020B0604020202020204" charset="0"/>
                <a:ea typeface="Roboto" panose="020B0604020202020204" charset="0"/>
                <a:cs typeface="Bookman Old Style"/>
                <a:sym typeface="Bookman Old Style"/>
              </a:rPr>
              <a:t>48%</a:t>
            </a:r>
            <a:endParaRPr sz="1800" dirty="0">
              <a:solidFill>
                <a:srgbClr val="3F3F3F"/>
              </a:solidFill>
              <a:latin typeface="Roboto" panose="020B0604020202020204" charset="0"/>
              <a:ea typeface="Roboto" panose="020B0604020202020204" charset="0"/>
              <a:cs typeface="Bookman Old Style"/>
              <a:sym typeface="Bookman Old Style"/>
            </a:endParaRPr>
          </a:p>
          <a:p>
            <a:pPr marL="0" lvl="0" indent="0" algn="l" rtl="0">
              <a:lnSpc>
                <a:spcPct val="115000"/>
              </a:lnSpc>
              <a:spcBef>
                <a:spcPts val="0"/>
              </a:spcBef>
              <a:spcAft>
                <a:spcPts val="0"/>
              </a:spcAft>
              <a:buNone/>
            </a:pPr>
            <a:endParaRPr sz="1800" dirty="0">
              <a:solidFill>
                <a:srgbClr val="3F3F3F"/>
              </a:solidFill>
              <a:latin typeface="Roboto" panose="020B0604020202020204" charset="0"/>
              <a:ea typeface="Roboto" panose="020B0604020202020204" charset="0"/>
              <a:cs typeface="Bookman Old Style"/>
              <a:sym typeface="Bookman Old Style"/>
            </a:endParaRPr>
          </a:p>
          <a:p>
            <a:pPr marL="0" lvl="0" indent="0" algn="l" rtl="0">
              <a:spcBef>
                <a:spcPts val="0"/>
              </a:spcBef>
              <a:spcAft>
                <a:spcPts val="0"/>
              </a:spcAft>
              <a:buNone/>
            </a:pPr>
            <a:r>
              <a:rPr lang="en" sz="1800" b="1" dirty="0">
                <a:solidFill>
                  <a:schemeClr val="bg2"/>
                </a:solidFill>
                <a:latin typeface="Roboto" panose="020B0604020202020204" charset="0"/>
                <a:ea typeface="Roboto" panose="020B0604020202020204" charset="0"/>
                <a:cs typeface="Bookman Old Style"/>
                <a:sym typeface="Bookman Old Style"/>
              </a:rPr>
              <a:t>Thalach</a:t>
            </a:r>
            <a:r>
              <a:rPr lang="en" sz="1800" b="1" dirty="0">
                <a:latin typeface="Roboto" panose="020B0604020202020204" charset="0"/>
                <a:ea typeface="Roboto" panose="020B0604020202020204" charset="0"/>
                <a:cs typeface="Bookman Old Style"/>
                <a:sym typeface="Bookman Old Style"/>
              </a:rPr>
              <a:t> - </a:t>
            </a:r>
            <a:r>
              <a:rPr lang="en" sz="1800" dirty="0">
                <a:latin typeface="Roboto" panose="020B0604020202020204" charset="0"/>
                <a:ea typeface="Roboto" panose="020B0604020202020204" charset="0"/>
                <a:cs typeface="Bookman Old Style"/>
                <a:sym typeface="Bookman Old Style"/>
              </a:rPr>
              <a:t>Lowest correlation</a:t>
            </a:r>
          </a:p>
          <a:p>
            <a:pPr marL="0" lvl="0" indent="0" algn="l" rtl="0">
              <a:spcBef>
                <a:spcPts val="0"/>
              </a:spcBef>
              <a:spcAft>
                <a:spcPts val="0"/>
              </a:spcAft>
              <a:buNone/>
            </a:pPr>
            <a:r>
              <a:rPr lang="en" sz="1800" dirty="0">
                <a:latin typeface="Roboto" panose="020B0604020202020204" charset="0"/>
                <a:ea typeface="Roboto" panose="020B0604020202020204" charset="0"/>
                <a:cs typeface="Bookman Old Style"/>
                <a:sym typeface="Bookman Old Style"/>
              </a:rPr>
              <a:t>-43%</a:t>
            </a:r>
            <a:endParaRPr sz="1800" dirty="0">
              <a:latin typeface="Roboto" panose="020B0604020202020204" charset="0"/>
              <a:ea typeface="Roboto" panose="020B0604020202020204" charset="0"/>
              <a:cs typeface="Bookman Old Style"/>
              <a:sym typeface="Bookman Old Style"/>
            </a:endParaRPr>
          </a:p>
        </p:txBody>
      </p:sp>
      <p:pic>
        <p:nvPicPr>
          <p:cNvPr id="123" name="Google Shape;123;p20"/>
          <p:cNvPicPr preferRelativeResize="0"/>
          <p:nvPr/>
        </p:nvPicPr>
        <p:blipFill>
          <a:blip r:embed="rId6">
            <a:alphaModFix/>
          </a:blip>
          <a:stretch>
            <a:fillRect/>
          </a:stretch>
        </p:blipFill>
        <p:spPr>
          <a:xfrm>
            <a:off x="3481801" y="793300"/>
            <a:ext cx="5662200" cy="4164300"/>
          </a:xfrm>
          <a:prstGeom prst="rect">
            <a:avLst/>
          </a:prstGeom>
          <a:noFill/>
          <a:ln>
            <a:noFill/>
          </a:ln>
        </p:spPr>
      </p:pic>
      <p:pic>
        <p:nvPicPr>
          <p:cNvPr id="5" name="Audio 4">
            <a:hlinkClick r:id="" action="ppaction://media"/>
            <a:extLst>
              <a:ext uri="{FF2B5EF4-FFF2-40B4-BE49-F238E27FC236}">
                <a16:creationId xmlns:a16="http://schemas.microsoft.com/office/drawing/2014/main" id="{115D130D-D743-48C4-AEBB-0A31C0D1CD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76"/>
    </mc:Choice>
    <mc:Fallback xmlns="">
      <p:transition spd="slow" advTm="22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B49"/>
        </a:solid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19900" y="-61975"/>
            <a:ext cx="91440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t>   </a:t>
            </a:r>
            <a:endParaRPr sz="3500" dirty="0"/>
          </a:p>
          <a:p>
            <a:pPr marL="0" lvl="0" indent="0" algn="l" rtl="0">
              <a:spcBef>
                <a:spcPts val="0"/>
              </a:spcBef>
              <a:spcAft>
                <a:spcPts val="0"/>
              </a:spcAft>
              <a:buNone/>
            </a:pPr>
            <a:r>
              <a:rPr lang="en" sz="3500" dirty="0"/>
              <a:t>   </a:t>
            </a:r>
            <a:r>
              <a:rPr lang="en" sz="3500" dirty="0">
                <a:solidFill>
                  <a:srgbClr val="FF0000"/>
                </a:solidFill>
              </a:rPr>
              <a:t> </a:t>
            </a:r>
            <a:r>
              <a:rPr lang="en" sz="3500" b="1" dirty="0">
                <a:solidFill>
                  <a:srgbClr val="FF0000"/>
                </a:solidFill>
              </a:rPr>
              <a:t>Result </a:t>
            </a:r>
            <a:r>
              <a:rPr lang="en" sz="3500" dirty="0">
                <a:solidFill>
                  <a:srgbClr val="FF0000"/>
                </a:solidFill>
              </a:rPr>
              <a:t>             </a:t>
            </a:r>
            <a:endParaRPr sz="1400" dirty="0">
              <a:solidFill>
                <a:srgbClr val="FF0000"/>
              </a:solidFill>
            </a:endParaRPr>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
        <p:nvSpPr>
          <p:cNvPr id="129" name="Google Shape;129;p21"/>
          <p:cNvSpPr/>
          <p:nvPr/>
        </p:nvSpPr>
        <p:spPr>
          <a:xfrm>
            <a:off x="219440" y="1189355"/>
            <a:ext cx="2783817" cy="3606600"/>
          </a:xfrm>
          <a:prstGeom prst="rect">
            <a:avLst/>
          </a:prstGeom>
          <a:solidFill>
            <a:srgbClr val="D9D9D9"/>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900" b="1" dirty="0"/>
              <a:t>   </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 b="1" dirty="0"/>
              <a:t>        Logistic Regression    </a:t>
            </a:r>
          </a:p>
          <a:p>
            <a:pPr marL="0" lvl="0" indent="0" algn="l" rtl="0">
              <a:spcBef>
                <a:spcPts val="0"/>
              </a:spcBef>
              <a:spcAft>
                <a:spcPts val="0"/>
              </a:spcAft>
              <a:buNone/>
            </a:pPr>
            <a:r>
              <a:rPr lang="en" b="1" dirty="0"/>
              <a:t>           Accuracy score</a:t>
            </a:r>
            <a:endParaRPr b="1" dirty="0"/>
          </a:p>
          <a:p>
            <a:pPr marL="0" lvl="0" indent="0" algn="l" rtl="0">
              <a:spcBef>
                <a:spcPts val="0"/>
              </a:spcBef>
              <a:spcAft>
                <a:spcPts val="0"/>
              </a:spcAft>
              <a:buNone/>
            </a:pPr>
            <a:br>
              <a:rPr lang="en" b="1" dirty="0"/>
            </a:br>
            <a:r>
              <a:rPr lang="en" b="1" dirty="0"/>
              <a:t>                    0.825</a:t>
            </a:r>
            <a:endParaRPr sz="1900" b="1" dirty="0"/>
          </a:p>
          <a:p>
            <a:pPr marL="0" lvl="0" indent="0" algn="l" rtl="0">
              <a:spcBef>
                <a:spcPts val="0"/>
              </a:spcBef>
              <a:spcAft>
                <a:spcPts val="0"/>
              </a:spcAft>
              <a:buNone/>
            </a:pPr>
            <a:endParaRPr sz="1900" b="1" dirty="0"/>
          </a:p>
        </p:txBody>
      </p:sp>
      <p:sp>
        <p:nvSpPr>
          <p:cNvPr id="130" name="Google Shape;130;p21"/>
          <p:cNvSpPr/>
          <p:nvPr/>
        </p:nvSpPr>
        <p:spPr>
          <a:xfrm>
            <a:off x="3274981" y="1189355"/>
            <a:ext cx="2753597" cy="3606155"/>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900" b="1" dirty="0"/>
              <a:t>   </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 b="1" dirty="0"/>
              <a:t>     Random Forest Classifier</a:t>
            </a:r>
          </a:p>
          <a:p>
            <a:pPr marL="0" lvl="0" indent="0" algn="l" rtl="0">
              <a:spcBef>
                <a:spcPts val="0"/>
              </a:spcBef>
              <a:spcAft>
                <a:spcPts val="0"/>
              </a:spcAft>
              <a:buNone/>
            </a:pPr>
            <a:r>
              <a:rPr lang="en" b="1" dirty="0"/>
              <a:t>             Accuracy score</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                       0.889</a:t>
            </a:r>
            <a:endParaRPr sz="1900" b="1" dirty="0"/>
          </a:p>
        </p:txBody>
      </p:sp>
      <p:sp>
        <p:nvSpPr>
          <p:cNvPr id="131" name="Google Shape;131;p21"/>
          <p:cNvSpPr/>
          <p:nvPr/>
        </p:nvSpPr>
        <p:spPr>
          <a:xfrm>
            <a:off x="6233272" y="1189800"/>
            <a:ext cx="2657746" cy="3606155"/>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900" b="1" dirty="0"/>
              <a:t>   </a:t>
            </a:r>
            <a:endParaRPr sz="1900" b="1" dirty="0"/>
          </a:p>
          <a:p>
            <a:pPr marL="0" lvl="0" indent="0" algn="l" rtl="0">
              <a:spcBef>
                <a:spcPts val="0"/>
              </a:spcBef>
              <a:spcAft>
                <a:spcPts val="0"/>
              </a:spcAft>
              <a:buNone/>
            </a:pPr>
            <a:endParaRPr sz="1900" b="1" dirty="0"/>
          </a:p>
          <a:p>
            <a:pPr marL="0" lvl="0" indent="0" algn="l" rtl="0">
              <a:spcBef>
                <a:spcPts val="0"/>
              </a:spcBef>
              <a:spcAft>
                <a:spcPts val="0"/>
              </a:spcAft>
              <a:buNone/>
            </a:pPr>
            <a:r>
              <a:rPr lang="en" b="1" dirty="0"/>
              <a:t>             K-NN Classifier   </a:t>
            </a:r>
          </a:p>
          <a:p>
            <a:pPr marL="0" lvl="0" indent="0" algn="l" rtl="0">
              <a:spcBef>
                <a:spcPts val="0"/>
              </a:spcBef>
              <a:spcAft>
                <a:spcPts val="0"/>
              </a:spcAft>
              <a:buNone/>
            </a:pPr>
            <a:r>
              <a:rPr lang="en" b="1" dirty="0"/>
              <a:t>             Accuracy score</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                       0.817</a:t>
            </a:r>
            <a:endParaRPr sz="1900" b="1" dirty="0"/>
          </a:p>
        </p:txBody>
      </p:sp>
      <p:sp>
        <p:nvSpPr>
          <p:cNvPr id="138" name="Google Shape;138;p21"/>
          <p:cNvSpPr txBox="1"/>
          <p:nvPr/>
        </p:nvSpPr>
        <p:spPr>
          <a:xfrm>
            <a:off x="201050" y="-832800"/>
            <a:ext cx="7138800" cy="8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39" name="Google Shape;139;p21"/>
          <p:cNvSpPr txBox="1"/>
          <p:nvPr/>
        </p:nvSpPr>
        <p:spPr>
          <a:xfrm>
            <a:off x="2416825" y="123950"/>
            <a:ext cx="6574800" cy="97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dirty="0">
                <a:solidFill>
                  <a:srgbClr val="FFFFFF"/>
                </a:solidFill>
                <a:latin typeface="Roboto"/>
                <a:ea typeface="Roboto"/>
                <a:cs typeface="Roboto"/>
                <a:sym typeface="Roboto"/>
              </a:rPr>
              <a:t>To validate our data with the three different models, we used the features </a:t>
            </a:r>
            <a:r>
              <a:rPr lang="en" b="1" i="1" dirty="0">
                <a:solidFill>
                  <a:srgbClr val="FFFFFF"/>
                </a:solidFill>
                <a:latin typeface="Roboto"/>
                <a:ea typeface="Roboto"/>
                <a:cs typeface="Roboto"/>
                <a:sym typeface="Roboto"/>
              </a:rPr>
              <a:t>age, sex, cp, trestbps, chol, fbs, restecg, thalach, exang, oldpeak, and slope with</a:t>
            </a:r>
            <a:r>
              <a:rPr lang="en" sz="1800" dirty="0">
                <a:solidFill>
                  <a:srgbClr val="FFFFFF"/>
                </a:solidFill>
                <a:latin typeface="Roboto"/>
                <a:ea typeface="Roboto"/>
                <a:cs typeface="Roboto"/>
                <a:sym typeface="Roboto"/>
              </a:rPr>
              <a:t> </a:t>
            </a:r>
            <a:r>
              <a:rPr lang="en" sz="1300" b="1" dirty="0">
                <a:solidFill>
                  <a:schemeClr val="accent4"/>
                </a:solidFill>
                <a:latin typeface="Roboto"/>
                <a:ea typeface="Roboto"/>
                <a:cs typeface="Roboto"/>
                <a:sym typeface="Roboto"/>
              </a:rPr>
              <a:t>75% Training data,  25% Testing</a:t>
            </a:r>
            <a:endParaRPr sz="1300" b="1" dirty="0">
              <a:solidFill>
                <a:schemeClr val="accent4"/>
              </a:solidFill>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pic>
        <p:nvPicPr>
          <p:cNvPr id="3" name="Picture 2">
            <a:extLst>
              <a:ext uri="{FF2B5EF4-FFF2-40B4-BE49-F238E27FC236}">
                <a16:creationId xmlns:a16="http://schemas.microsoft.com/office/drawing/2014/main" id="{3DFD63F7-95CD-4BCF-9D0F-8A5F114BCCDB}"/>
              </a:ext>
            </a:extLst>
          </p:cNvPr>
          <p:cNvPicPr>
            <a:picLocks noChangeAspect="1"/>
          </p:cNvPicPr>
          <p:nvPr/>
        </p:nvPicPr>
        <p:blipFill>
          <a:blip r:embed="rId5"/>
          <a:stretch>
            <a:fillRect/>
          </a:stretch>
        </p:blipFill>
        <p:spPr>
          <a:xfrm>
            <a:off x="547125" y="1259907"/>
            <a:ext cx="2542270" cy="2082097"/>
          </a:xfrm>
          <a:prstGeom prst="rect">
            <a:avLst/>
          </a:prstGeom>
        </p:spPr>
      </p:pic>
      <p:pic>
        <p:nvPicPr>
          <p:cNvPr id="5" name="Picture 4">
            <a:extLst>
              <a:ext uri="{FF2B5EF4-FFF2-40B4-BE49-F238E27FC236}">
                <a16:creationId xmlns:a16="http://schemas.microsoft.com/office/drawing/2014/main" id="{FAF79496-D60A-429F-A473-8DAE77B74743}"/>
              </a:ext>
            </a:extLst>
          </p:cNvPr>
          <p:cNvPicPr>
            <a:picLocks noChangeAspect="1"/>
          </p:cNvPicPr>
          <p:nvPr/>
        </p:nvPicPr>
        <p:blipFill>
          <a:blip r:embed="rId6"/>
          <a:stretch>
            <a:fillRect/>
          </a:stretch>
        </p:blipFill>
        <p:spPr>
          <a:xfrm>
            <a:off x="3603406" y="1259907"/>
            <a:ext cx="2546601" cy="2058009"/>
          </a:xfrm>
          <a:prstGeom prst="rect">
            <a:avLst/>
          </a:prstGeom>
        </p:spPr>
      </p:pic>
      <p:pic>
        <p:nvPicPr>
          <p:cNvPr id="7" name="Picture 6">
            <a:extLst>
              <a:ext uri="{FF2B5EF4-FFF2-40B4-BE49-F238E27FC236}">
                <a16:creationId xmlns:a16="http://schemas.microsoft.com/office/drawing/2014/main" id="{5FBB1CA3-DE5C-4046-9E51-861ADD60DEDA}"/>
              </a:ext>
            </a:extLst>
          </p:cNvPr>
          <p:cNvPicPr>
            <a:picLocks noChangeAspect="1"/>
          </p:cNvPicPr>
          <p:nvPr/>
        </p:nvPicPr>
        <p:blipFill>
          <a:blip r:embed="rId7"/>
          <a:stretch>
            <a:fillRect/>
          </a:stretch>
        </p:blipFill>
        <p:spPr>
          <a:xfrm>
            <a:off x="6522293" y="1259907"/>
            <a:ext cx="2513168" cy="2022258"/>
          </a:xfrm>
          <a:prstGeom prst="rect">
            <a:avLst/>
          </a:prstGeom>
        </p:spPr>
      </p:pic>
      <p:pic>
        <p:nvPicPr>
          <p:cNvPr id="19" name="Audio 18">
            <a:hlinkClick r:id="" action="ppaction://media"/>
            <a:extLst>
              <a:ext uri="{FF2B5EF4-FFF2-40B4-BE49-F238E27FC236}">
                <a16:creationId xmlns:a16="http://schemas.microsoft.com/office/drawing/2014/main" id="{E4E1BB3A-B9A8-4F4D-B9F0-29D0FB8143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873"/>
    </mc:Choice>
    <mc:Fallback>
      <p:transition spd="slow" advTm="28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1088</TotalTime>
  <Words>763</Words>
  <Application>Microsoft Office PowerPoint</Application>
  <PresentationFormat>On-screen Show (16:9)</PresentationFormat>
  <Paragraphs>89</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Roboto</vt:lpstr>
      <vt:lpstr>Arial</vt:lpstr>
      <vt:lpstr>Bookman Old Style</vt:lpstr>
      <vt:lpstr>Comic Sans MS</vt:lpstr>
      <vt:lpstr>Material</vt:lpstr>
      <vt:lpstr>    Diagnosing Heart Disease                 Using Supervised ML Classification Techniques                                              ____________________                                                                                                                                                                                                             Soheila Rahmani</vt:lpstr>
      <vt:lpstr>Overview</vt:lpstr>
      <vt:lpstr>    Dataset</vt:lpstr>
      <vt:lpstr>Data Visualization</vt:lpstr>
      <vt:lpstr> Data Visualization </vt:lpstr>
      <vt:lpstr>xx%</vt:lpstr>
      <vt:lpstr>   Age and Max. Heart Rate Correlation with heart disease</vt:lpstr>
      <vt:lpstr>    Seaborn Correlation Heatmap </vt:lpstr>
      <vt:lpstr>        Result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Diagnosing Heart Disease                         Using Machine Learning Techniques                                              ____________________                                                                                                                                                                                                             Soheila Rahmani</dc:title>
  <dc:creator>Soheila</dc:creator>
  <cp:lastModifiedBy>Soheila</cp:lastModifiedBy>
  <cp:revision>101</cp:revision>
  <dcterms:modified xsi:type="dcterms:W3CDTF">2020-10-18T02:59:58Z</dcterms:modified>
</cp:coreProperties>
</file>